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  <p:sldMasterId id="2147483675" r:id="rId6"/>
  </p:sldMasterIdLst>
  <p:notesMasterIdLst>
    <p:notesMasterId r:id="rId25"/>
  </p:notesMasterIdLst>
  <p:sldIdLst>
    <p:sldId id="256" r:id="rId7"/>
    <p:sldId id="294" r:id="rId8"/>
    <p:sldId id="387" r:id="rId9"/>
    <p:sldId id="316" r:id="rId10"/>
    <p:sldId id="386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398" r:id="rId22"/>
    <p:sldId id="257" r:id="rId23"/>
    <p:sldId id="2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FF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57"/>
    <p:restoredTop sz="95707"/>
  </p:normalViewPr>
  <p:slideViewPr>
    <p:cSldViewPr snapToGrid="0">
      <p:cViewPr varScale="1">
        <p:scale>
          <a:sx n="98" d="100"/>
          <a:sy n="98" d="100"/>
        </p:scale>
        <p:origin x="45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58B85-680D-4DAA-AAB3-9A3F180BB5D7}" type="datetimeFigureOut">
              <a:t>1/31/2024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2044F-73CE-4430-8B24-2F6D72E05D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96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2044F-73CE-4430-8B24-2F6D72E05DE4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49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2044F-73CE-4430-8B24-2F6D72E05DE4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07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2044F-73CE-4430-8B24-2F6D72E05DE4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41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2044F-73CE-4430-8B24-2F6D72E05DE4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72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2044F-73CE-4430-8B24-2F6D72E05DE4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75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2044F-73CE-4430-8B24-2F6D72E05DE4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90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2044F-73CE-4430-8B24-2F6D72E05DE4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31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2044F-73CE-4430-8B24-2F6D72E05DE4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66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2044F-73CE-4430-8B24-2F6D72E05DE4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25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2044F-73CE-4430-8B24-2F6D72E05DE4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31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2044F-73CE-4430-8B24-2F6D72E05DE4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77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2044F-73CE-4430-8B24-2F6D72E05DE4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04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2044F-73CE-4430-8B24-2F6D72E05DE4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9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amous Pipelines | From Crude Oil to Beer">
            <a:extLst>
              <a:ext uri="{FF2B5EF4-FFF2-40B4-BE49-F238E27FC236}">
                <a16:creationId xmlns:a16="http://schemas.microsoft.com/office/drawing/2014/main" id="{B2862F7A-45EE-67BF-E5C1-9C0E3275DA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" y="1"/>
            <a:ext cx="121824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5;p2">
            <a:extLst>
              <a:ext uri="{FF2B5EF4-FFF2-40B4-BE49-F238E27FC236}">
                <a16:creationId xmlns:a16="http://schemas.microsoft.com/office/drawing/2014/main" id="{FEC4DE99-8487-2794-1FF2-0DE7E181EC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977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5BBD59AA-A769-3D15-2D07-57564FE735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2460"/>
            <a:ext cx="2680070" cy="97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9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at is Data Visualization? | Informatica">
            <a:extLst>
              <a:ext uri="{FF2B5EF4-FFF2-40B4-BE49-F238E27FC236}">
                <a16:creationId xmlns:a16="http://schemas.microsoft.com/office/drawing/2014/main" id="{74755D16-854B-B832-B3C1-7B32D93466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5;p2">
            <a:extLst>
              <a:ext uri="{FF2B5EF4-FFF2-40B4-BE49-F238E27FC236}">
                <a16:creationId xmlns:a16="http://schemas.microsoft.com/office/drawing/2014/main" id="{059998A8-1228-D1B0-532F-C0CFE32EBF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B1A">
              <a:alpha val="82000"/>
            </a:srgb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8A741-1B23-7CA9-DC43-A701E204DE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853" y="5890714"/>
            <a:ext cx="868260" cy="822960"/>
          </a:xfrm>
          <a:prstGeom prst="rect">
            <a:avLst/>
          </a:prstGeom>
        </p:spPr>
      </p:pic>
      <p:sp>
        <p:nvSpPr>
          <p:cNvPr id="6" name="Google Shape;62;p2">
            <a:extLst>
              <a:ext uri="{FF2B5EF4-FFF2-40B4-BE49-F238E27FC236}">
                <a16:creationId xmlns:a16="http://schemas.microsoft.com/office/drawing/2014/main" id="{B2436326-3025-620C-5171-6ABB201B4D98}"/>
              </a:ext>
            </a:extLst>
          </p:cNvPr>
          <p:cNvSpPr txBox="1"/>
          <p:nvPr userDrawn="1"/>
        </p:nvSpPr>
        <p:spPr>
          <a:xfrm>
            <a:off x="11315700" y="6225646"/>
            <a:ext cx="453447" cy="37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u="none" strike="noStrike" cap="none">
                <a:solidFill>
                  <a:schemeClr val="lt1"/>
                </a:solidFill>
                <a:latin typeface="Trebuchet MS" panose="020B0703020202090204" pitchFamily="34" charset="0"/>
                <a:ea typeface="Roboto Mono Light"/>
                <a:cs typeface="Courier New" panose="02070309020205020404" pitchFamily="49" charset="0"/>
                <a:sym typeface="Roboto Mono Light"/>
              </a:rPr>
              <a:t>‹#›</a:t>
            </a:fld>
            <a:endParaRPr sz="2000" u="none" strike="noStrike" cap="none">
              <a:solidFill>
                <a:schemeClr val="lt1"/>
              </a:solidFill>
              <a:latin typeface="Trebuchet MS" panose="020B0703020202090204" pitchFamily="34" charset="0"/>
              <a:ea typeface="Roboto Mono Light"/>
              <a:cs typeface="Courier New" panose="02070309020205020404" pitchFamily="49" charset="0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267039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at is Data Visualization? | Informatica">
            <a:extLst>
              <a:ext uri="{FF2B5EF4-FFF2-40B4-BE49-F238E27FC236}">
                <a16:creationId xmlns:a16="http://schemas.microsoft.com/office/drawing/2014/main" id="{B4F7E661-EB6E-F3B9-9504-06FB86B319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5;p2">
            <a:extLst>
              <a:ext uri="{FF2B5EF4-FFF2-40B4-BE49-F238E27FC236}">
                <a16:creationId xmlns:a16="http://schemas.microsoft.com/office/drawing/2014/main" id="{9FF77E65-A9D7-7DB8-83DF-6F356037EF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B1A">
              <a:alpha val="82000"/>
            </a:srgb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433F8D90-1C32-E2CD-3933-19A0E75B8F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2460"/>
            <a:ext cx="2680070" cy="978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FE476-C023-5246-B9AF-38F170C9FA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58" y="2685256"/>
            <a:ext cx="11496865" cy="1487487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6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6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6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6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/>
              <a:t>MAIN HEADLINE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3DE34-CFBB-4342-A8D8-1670888F62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58" y="2072084"/>
            <a:ext cx="11496865" cy="558800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 b="1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55B0E5-E401-744B-9F21-0224F708CF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44125" y="6546850"/>
            <a:ext cx="1943100" cy="219075"/>
          </a:xfrm>
          <a:prstGeom prst="rect">
            <a:avLst/>
          </a:prstGeom>
        </p:spPr>
        <p:txBody>
          <a:bodyPr/>
          <a:lstStyle>
            <a:lvl1pPr algn="r">
              <a:defRPr sz="7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7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 sz="7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 sz="7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 sz="7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1A2AB-77A8-5F40-B7DB-4308C58E93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013" y="4486607"/>
            <a:ext cx="11496675" cy="12922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 sentence or two can go here as introductory text. Try to keep it short and sweet.</a:t>
            </a:r>
          </a:p>
        </p:txBody>
      </p:sp>
      <p:cxnSp>
        <p:nvCxnSpPr>
          <p:cNvPr id="9" name="Google Shape;46;p1">
            <a:extLst>
              <a:ext uri="{FF2B5EF4-FFF2-40B4-BE49-F238E27FC236}">
                <a16:creationId xmlns:a16="http://schemas.microsoft.com/office/drawing/2014/main" id="{A1970DA4-6771-6D49-9EA9-53F96533C67B}"/>
              </a:ext>
            </a:extLst>
          </p:cNvPr>
          <p:cNvCxnSpPr>
            <a:cxnSpLocks/>
          </p:cNvCxnSpPr>
          <p:nvPr userDrawn="1"/>
        </p:nvCxnSpPr>
        <p:spPr>
          <a:xfrm>
            <a:off x="353758" y="4197200"/>
            <a:ext cx="11496865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58A23132-9E45-2169-2501-40D399946C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2460"/>
            <a:ext cx="2680070" cy="97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31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lt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54;p2">
            <a:extLst>
              <a:ext uri="{FF2B5EF4-FFF2-40B4-BE49-F238E27FC236}">
                <a16:creationId xmlns:a16="http://schemas.microsoft.com/office/drawing/2014/main" id="{11AF387F-F726-F343-9F0F-2975BABF4BD4}"/>
              </a:ext>
            </a:extLst>
          </p:cNvPr>
          <p:cNvPicPr preferRelativeResize="0"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5;p2">
            <a:extLst>
              <a:ext uri="{FF2B5EF4-FFF2-40B4-BE49-F238E27FC236}">
                <a16:creationId xmlns:a16="http://schemas.microsoft.com/office/drawing/2014/main" id="{CB67EA35-994A-214A-BB37-9330277A23BD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6234B">
              <a:alpha val="8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B4937A4-8E02-714B-AF30-BFC56AFE65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58" y="2685256"/>
            <a:ext cx="11496865" cy="1487487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6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6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6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6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/>
              <a:t>MAIN HEADLINE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8B73405-E672-314F-985C-18653A5BCA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58" y="4171950"/>
            <a:ext cx="11496865" cy="558800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 b="1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Sub-Head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3806920-A18D-7040-9E90-202989545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44125" y="6546850"/>
            <a:ext cx="1943100" cy="219075"/>
          </a:xfrm>
          <a:prstGeom prst="rect">
            <a:avLst/>
          </a:prstGeom>
        </p:spPr>
        <p:txBody>
          <a:bodyPr/>
          <a:lstStyle>
            <a:lvl1pPr algn="r">
              <a:defRPr sz="7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7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 sz="7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 sz="7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 sz="7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2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DF861479-77D9-CD94-4A82-EFE5EC4E80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2460"/>
            <a:ext cx="2680070" cy="97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10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76;p3" descr="Background pattern&#10;&#10;Description automatically generated">
            <a:extLst>
              <a:ext uri="{FF2B5EF4-FFF2-40B4-BE49-F238E27FC236}">
                <a16:creationId xmlns:a16="http://schemas.microsoft.com/office/drawing/2014/main" id="{3851544D-E012-B041-B95E-4B86B300CBFA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7133" y="1953755"/>
            <a:ext cx="2917730" cy="14153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3661C03-1991-FF4B-A756-FFCE20C56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8" y="1413403"/>
            <a:ext cx="5016500" cy="498475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INTRODUCTIONS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AD18694-D91D-0045-86FE-76553ABD60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71802" y="2339975"/>
            <a:ext cx="2532063" cy="25320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26D21E54-782B-6C47-B886-890F9B7CA68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9905" y="2339975"/>
            <a:ext cx="2532063" cy="25320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" name="Google Shape;71;p3" descr="Icon&#10;&#10;Description automatically generated with low confidence">
            <a:extLst>
              <a:ext uri="{FF2B5EF4-FFF2-40B4-BE49-F238E27FC236}">
                <a16:creationId xmlns:a16="http://schemas.microsoft.com/office/drawing/2014/main" id="{A2CF5FC9-CD2B-F24E-8C8A-0DD3083B14C2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5400000">
            <a:off x="4164960" y="4977861"/>
            <a:ext cx="405340" cy="30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2;p3" descr="Icon&#10;&#10;Description automatically generated">
            <a:extLst>
              <a:ext uri="{FF2B5EF4-FFF2-40B4-BE49-F238E27FC236}">
                <a16:creationId xmlns:a16="http://schemas.microsoft.com/office/drawing/2014/main" id="{9489CF44-0190-994D-A6D2-AF5C0B663D4D}"/>
              </a:ext>
            </a:extLst>
          </p:cNvPr>
          <p:cNvPicPr preferRelativeResize="0"/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20721" flipH="1">
            <a:off x="7381601" y="4785263"/>
            <a:ext cx="359794" cy="48909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981231E0-6590-284B-96BB-957F83D514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5610" y="2339975"/>
            <a:ext cx="2532063" cy="25320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B5ABA26-22DD-1146-A389-D7974550A1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71663" y="5067300"/>
            <a:ext cx="2532062" cy="6477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JANE DOE</a:t>
            </a:r>
          </a:p>
          <a:p>
            <a:pPr lvl="0"/>
            <a:r>
              <a:rPr lang="en-US"/>
              <a:t>Title Here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A8CA25A-F159-6D48-A59B-36792CDA81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83305" y="5067300"/>
            <a:ext cx="2532062" cy="6477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JANE DOE</a:t>
            </a:r>
          </a:p>
          <a:p>
            <a:pPr lvl="0"/>
            <a:r>
              <a:rPr lang="en-US"/>
              <a:t>Title Here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4BFBCD42-8327-214E-8825-4858F0EDC3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31042" y="5067300"/>
            <a:ext cx="2532062" cy="6477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JANE DOE</a:t>
            </a:r>
          </a:p>
          <a:p>
            <a:pPr lvl="0"/>
            <a:r>
              <a:rPr lang="en-US"/>
              <a:t>Title Here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C4E31273-E44A-D24D-BB94-D1FAB6EF71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4125" y="6546850"/>
            <a:ext cx="1943100" cy="219075"/>
          </a:xfrm>
          <a:prstGeom prst="rect">
            <a:avLst/>
          </a:prstGeom>
        </p:spPr>
        <p:txBody>
          <a:bodyPr/>
          <a:lstStyle>
            <a:lvl1pPr algn="r">
              <a:defRPr sz="7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7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 sz="7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 sz="7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 sz="7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112358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170978"/>
            <a:ext cx="10356915" cy="582576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6AC0578-DA6D-4C84-8791-7A6B83D506C5}" type="datetime1">
              <a:rPr lang="en-US" smtClean="0"/>
              <a:t>1/31/2024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55106-BA85-A046-A450-43480962F8F7}"/>
              </a:ext>
            </a:extLst>
          </p:cNvPr>
          <p:cNvSpPr/>
          <p:nvPr userDrawn="1"/>
        </p:nvSpPr>
        <p:spPr>
          <a:xfrm>
            <a:off x="-34047" y="0"/>
            <a:ext cx="12260094" cy="6265544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20878" y="3287006"/>
            <a:ext cx="911199" cy="0"/>
          </a:xfrm>
          <a:prstGeom prst="line">
            <a:avLst/>
          </a:prstGeom>
          <a:ln w="28575">
            <a:solidFill>
              <a:srgbClr val="D2492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8E7ABF0-DEE6-F34C-98A7-7FC5808DF58A}"/>
              </a:ext>
            </a:extLst>
          </p:cNvPr>
          <p:cNvPicPr/>
          <p:nvPr userDrawn="1"/>
        </p:nvPicPr>
        <p:blipFill>
          <a:blip r:embed="rId3"/>
          <a:stretch>
            <a:fillRect/>
          </a:stretch>
        </p:blipFill>
        <p:spPr bwMode="auto">
          <a:xfrm>
            <a:off x="381000" y="6373243"/>
            <a:ext cx="3200400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B3FD82-CB41-C84B-B706-06F09C4B7CF1}"/>
              </a:ext>
            </a:extLst>
          </p:cNvPr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5371" y="3737295"/>
            <a:ext cx="9144000" cy="1655762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</a:rPr>
              <a:t>Subhead, name or date goes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429AB2-51CA-D34A-933D-348196C30A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170976"/>
            <a:ext cx="10356915" cy="582576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395371" y="2243579"/>
            <a:ext cx="10803672" cy="719056"/>
          </a:xfrm>
        </p:spPr>
        <p:txBody>
          <a:bodyPr>
            <a:normAutofit/>
          </a:bodyPr>
          <a:lstStyle>
            <a:lvl1pPr>
              <a:defRPr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5400">
                <a:solidFill>
                  <a:schemeClr val="bg1"/>
                </a:solidFill>
              </a:rPr>
              <a:t>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710909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9728" y="-9729"/>
            <a:ext cx="12201728" cy="626554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header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rgbClr val="92A2B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subhead goes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4CD35FD-9961-45F4-BC15-FC2E03A73C49}" type="datetime1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2BC71D-0003-024E-9F29-71C949747F4A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0" y="6373243"/>
            <a:ext cx="3200400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715021-AF61-AF4F-9B48-1343FD8CB059}"/>
              </a:ext>
            </a:extLst>
          </p:cNvPr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422397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9728" y="6265545"/>
            <a:ext cx="1220172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D79C836-5BF2-4F81-B922-0900EF2497F9}" type="datetime1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C7278D-9F84-1645-9C4A-4B5FD9D68954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29540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D6743A3-C713-4EE0-A44E-4CD6C42F620C}" type="datetime1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729617-3EE6-934F-B272-92B6163ABCA3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977242-14B3-B24E-8B0C-44E4362EFCBD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00743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FE8C7F-0929-44A6-B180-8274F1113147}" type="datetime1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53E08-80AB-B043-979E-87B7A1E7EB21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B57081-B141-9B4E-9482-F401745054EE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6841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5AC51C6-62D9-402A-980B-1CF7910C676B}" type="datetime1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0EA07-1225-FE4C-917E-74A024F5E428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F1F743-16CE-3043-9E24-77715B0645DA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718960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9F70374-39C3-4C7E-B7E8-A5F89B8B3E21}" type="datetime1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2"/>
          <p:cNvSpPr txBox="1">
            <a:spLocks/>
          </p:cNvSpPr>
          <p:nvPr userDrawn="1"/>
        </p:nvSpPr>
        <p:spPr>
          <a:xfrm>
            <a:off x="838202" y="5746528"/>
            <a:ext cx="13016751" cy="779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21314D"/>
                </a:solidFill>
                <a:latin typeface="Gotham Medium" charset="0"/>
                <a:ea typeface="Gotham Medium" charset="0"/>
                <a:cs typeface="Gotham Medium" charset="0"/>
              </a:defRPr>
            </a:lvl1pPr>
          </a:lstStyle>
          <a:p>
            <a:r>
              <a:rPr lang="en-US" sz="4400" b="1" i="0">
                <a:latin typeface="Arial" panose="020B0604020202020204" pitchFamily="34" charset="0"/>
                <a:cs typeface="Arial" panose="020B0604020202020204" pitchFamily="34" charset="0"/>
              </a:rPr>
              <a:t>Headline Copy Goes Here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557703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2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0048" y="-10048"/>
            <a:ext cx="12202048" cy="6868048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552941"/>
            <a:ext cx="10356915" cy="5825765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46399" y="2531096"/>
            <a:ext cx="9144000" cy="1655762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</a:rPr>
              <a:t>“Quote goes here.”</a:t>
            </a:r>
          </a:p>
        </p:txBody>
      </p:sp>
    </p:spTree>
    <p:extLst>
      <p:ext uri="{BB962C8B-B14F-4D97-AF65-F5344CB8AC3E}">
        <p14:creationId xmlns:p14="http://schemas.microsoft.com/office/powerpoint/2010/main" val="356175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060252" y="982464"/>
            <a:ext cx="4862405" cy="1794085"/>
          </a:xfrm>
        </p:spPr>
        <p:txBody>
          <a:bodyPr/>
          <a:lstStyle/>
          <a:p>
            <a:r>
              <a:rPr lang="en-US"/>
              <a:t>Headline Copy Goes Here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060253" y="3052261"/>
            <a:ext cx="4862404" cy="1975926"/>
          </a:xfrm>
        </p:spPr>
        <p:txBody>
          <a:bodyPr/>
          <a:lstStyle/>
          <a:p>
            <a:r>
              <a:rPr lang="en-US"/>
              <a:t>Click to add text</a:t>
            </a:r>
          </a:p>
          <a:p>
            <a:r>
              <a:rPr lang="en-US"/>
              <a:t>Click to add text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0" y="3"/>
            <a:ext cx="6890995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1155635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1314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B5F30AD-D3EC-4519-9206-7FFCB0E16165}" type="datetime1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16478-27A8-5948-917C-6E6357F4BB0B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30F95D-C0F7-B448-B59E-D27295E0C7A5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49963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0048" y="-10049"/>
            <a:ext cx="5183189" cy="6943412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0058" y="472281"/>
            <a:ext cx="3932237" cy="160020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Copy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2"/>
            <a:ext cx="7008812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0058" y="2072481"/>
            <a:ext cx="3932237" cy="3811588"/>
          </a:xfrm>
        </p:spPr>
        <p:txBody>
          <a:bodyPr>
            <a:normAutofit/>
          </a:bodyPr>
          <a:lstStyle>
            <a:lvl1pPr marL="457189" indent="-457189">
              <a:buFont typeface="Arial" charset="0"/>
              <a:buChar char="•"/>
              <a:defRPr sz="28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Supporting text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611708C-EBB7-48B5-9E34-0B4AF79820AF}" type="datetime1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1F5E0A-84A7-2F4C-A9C5-069A0CC392D2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19287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8A2A827-A99C-4C23-852A-3BD01F85AD02}" type="datetime1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0048" y="6265545"/>
            <a:ext cx="1220204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529638-9519-5646-BC6C-4C995584BC00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467B4F-5A8F-3845-8B30-98B83A0003A1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6885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40207AC-99A5-442B-B7CC-964414B05D35}" type="datetime1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0048" y="6265545"/>
            <a:ext cx="1220204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6899B-D311-B446-8DBB-7D61E82846C1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CB1FB3-2557-BB46-9386-C66D040E875F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293580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at is Data Visualization? | Informatica">
            <a:extLst>
              <a:ext uri="{FF2B5EF4-FFF2-40B4-BE49-F238E27FC236}">
                <a16:creationId xmlns:a16="http://schemas.microsoft.com/office/drawing/2014/main" id="{74755D16-854B-B832-B3C1-7B32D93466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5;p2">
            <a:extLst>
              <a:ext uri="{FF2B5EF4-FFF2-40B4-BE49-F238E27FC236}">
                <a16:creationId xmlns:a16="http://schemas.microsoft.com/office/drawing/2014/main" id="{059998A8-1228-D1B0-532F-C0CFE32EBF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B1A">
              <a:alpha val="82000"/>
            </a:srgb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8A741-1B23-7CA9-DC43-A701E204DE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853" y="5890714"/>
            <a:ext cx="868260" cy="822960"/>
          </a:xfrm>
          <a:prstGeom prst="rect">
            <a:avLst/>
          </a:prstGeom>
        </p:spPr>
      </p:pic>
      <p:sp>
        <p:nvSpPr>
          <p:cNvPr id="6" name="Google Shape;62;p2">
            <a:extLst>
              <a:ext uri="{FF2B5EF4-FFF2-40B4-BE49-F238E27FC236}">
                <a16:creationId xmlns:a16="http://schemas.microsoft.com/office/drawing/2014/main" id="{B2436326-3025-620C-5171-6ABB201B4D98}"/>
              </a:ext>
            </a:extLst>
          </p:cNvPr>
          <p:cNvSpPr txBox="1"/>
          <p:nvPr userDrawn="1"/>
        </p:nvSpPr>
        <p:spPr>
          <a:xfrm>
            <a:off x="11315700" y="6225646"/>
            <a:ext cx="453447" cy="37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u="none" strike="noStrike" cap="none">
                <a:solidFill>
                  <a:schemeClr val="lt1"/>
                </a:solidFill>
                <a:latin typeface="Trebuchet MS" panose="020B0703020202090204" pitchFamily="34" charset="0"/>
                <a:ea typeface="Roboto Mono Light"/>
                <a:cs typeface="Courier New" panose="02070309020205020404" pitchFamily="49" charset="0"/>
                <a:sym typeface="Roboto Mono Light"/>
              </a:rPr>
              <a:t>‹#›</a:t>
            </a:fld>
            <a:endParaRPr sz="2000" u="none" strike="noStrike" cap="none">
              <a:solidFill>
                <a:schemeClr val="lt1"/>
              </a:solidFill>
              <a:latin typeface="Trebuchet MS" panose="020B0703020202090204" pitchFamily="34" charset="0"/>
              <a:ea typeface="Roboto Mono Light"/>
              <a:cs typeface="Courier New" panose="02070309020205020404" pitchFamily="49" charset="0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825745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74" r:id="rId3"/>
    <p:sldLayoutId id="2147483664" r:id="rId4"/>
    <p:sldLayoutId id="2147483665" r:id="rId5"/>
    <p:sldLayoutId id="2147483672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23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1" r:id="rId2"/>
    <p:sldLayoutId id="2147483649" r:id="rId3"/>
    <p:sldLayoutId id="2147483663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978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1314D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B82928-AFE2-486D-AFE3-D6E3DDDA37D0}"/>
              </a:ext>
            </a:extLst>
          </p:cNvPr>
          <p:cNvSpPr/>
          <p:nvPr/>
        </p:nvSpPr>
        <p:spPr>
          <a:xfrm>
            <a:off x="399409" y="2731936"/>
            <a:ext cx="1464415" cy="921276"/>
          </a:xfrm>
          <a:prstGeom prst="rect">
            <a:avLst/>
          </a:prstGeom>
          <a:solidFill>
            <a:srgbClr val="21314D"/>
          </a:solidFill>
          <a:ln>
            <a:solidFill>
              <a:srgbClr val="213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B4F51-BF2F-4F17-BB0C-631495526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695" y="408787"/>
            <a:ext cx="9563600" cy="4149766"/>
          </a:xfrm>
        </p:spPr>
        <p:txBody>
          <a:bodyPr>
            <a:normAutofit/>
          </a:bodyPr>
          <a:lstStyle/>
          <a:p>
            <a:r>
              <a:rPr lang="en-US" sz="4000" dirty="0"/>
              <a:t>ECMC Project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/>
              <a:t>Machine Learning Approach for Risk-Based Inspection Screening assessment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6B24E-F846-4F5C-9F64-A2CB0BD25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695" y="4746170"/>
            <a:ext cx="3621826" cy="938017"/>
          </a:xfrm>
        </p:spPr>
        <p:txBody>
          <a:bodyPr>
            <a:normAutofit/>
          </a:bodyPr>
          <a:lstStyle/>
          <a:p>
            <a:r>
              <a:rPr lang="en-US" sz="2500" b="1" dirty="0"/>
              <a:t>Naif Alshehab</a:t>
            </a:r>
          </a:p>
          <a:p>
            <a:r>
              <a:rPr lang="en-US" sz="2500" b="1" dirty="0"/>
              <a:t>01/23/2023</a:t>
            </a:r>
          </a:p>
          <a:p>
            <a:endParaRPr lang="en-US" sz="2000" spc="-50" dirty="0">
              <a:solidFill>
                <a:prstClr val="black">
                  <a:lumMod val="85000"/>
                  <a:lumOff val="15000"/>
                </a:prstClr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E9C156-44E5-FA17-B031-04D58EAD4293}"/>
              </a:ext>
            </a:extLst>
          </p:cNvPr>
          <p:cNvSpPr txBox="1">
            <a:spLocks/>
          </p:cNvSpPr>
          <p:nvPr/>
        </p:nvSpPr>
        <p:spPr>
          <a:xfrm>
            <a:off x="6306671" y="4869055"/>
            <a:ext cx="5885329" cy="6922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50000"/>
              </a:lnSpc>
              <a:buClr>
                <a:srgbClr val="FFFFFF"/>
              </a:buClr>
            </a:pPr>
            <a:r>
              <a:rPr lang="en-US" sz="1000" dirty="0" err="1">
                <a:solidFill>
                  <a:schemeClr val="bg1"/>
                </a:solidFill>
              </a:rPr>
              <a:t>Andika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Rachman</a:t>
            </a:r>
            <a:r>
              <a:rPr lang="en-US" sz="1000" dirty="0">
                <a:solidFill>
                  <a:schemeClr val="bg1"/>
                </a:solidFill>
              </a:rPr>
              <a:t>, R.M. </a:t>
            </a:r>
            <a:r>
              <a:rPr lang="en-US" sz="1000" dirty="0" err="1">
                <a:solidFill>
                  <a:schemeClr val="bg1"/>
                </a:solidFill>
              </a:rPr>
              <a:t>Chandima</a:t>
            </a:r>
            <a:r>
              <a:rPr lang="en-US" sz="1000" dirty="0">
                <a:solidFill>
                  <a:schemeClr val="bg1"/>
                </a:solidFill>
              </a:rPr>
              <a:t> Ratnayake, </a:t>
            </a:r>
            <a:r>
              <a:rPr lang="en-US" sz="1000" i="1" dirty="0">
                <a:solidFill>
                  <a:schemeClr val="bg1"/>
                </a:solidFill>
              </a:rPr>
              <a:t>Machine learning approach for risk-based inspection screening assessment</a:t>
            </a:r>
            <a:r>
              <a:rPr lang="en-US" sz="1000" dirty="0">
                <a:solidFill>
                  <a:schemeClr val="bg1"/>
                </a:solidFill>
              </a:rPr>
              <a:t>, Reliability Engineering &amp; System Safety, Volume 185, 2019, Pages 518-532, ISSN 0951-8320, https://</a:t>
            </a:r>
            <a:r>
              <a:rPr lang="en-US" sz="1000" dirty="0" err="1">
                <a:solidFill>
                  <a:schemeClr val="bg1"/>
                </a:solidFill>
              </a:rPr>
              <a:t>doi.org</a:t>
            </a:r>
            <a:r>
              <a:rPr lang="en-US" sz="1000" dirty="0">
                <a:solidFill>
                  <a:schemeClr val="bg1"/>
                </a:solidFill>
              </a:rPr>
              <a:t>/10.1016/j.ress.2019.02.008.</a:t>
            </a:r>
            <a:endParaRPr lang="en-US" sz="1000" dirty="0">
              <a:solidFill>
                <a:schemeClr val="bg1"/>
              </a:solidFill>
              <a:latin typeface="Trebuchet MS"/>
            </a:endParaRPr>
          </a:p>
          <a:p>
            <a:pPr marL="285750" indent="-285750" algn="r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0519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;p2">
            <a:extLst>
              <a:ext uri="{FF2B5EF4-FFF2-40B4-BE49-F238E27FC236}">
                <a16:creationId xmlns:a16="http://schemas.microsoft.com/office/drawing/2014/main" id="{CA5C20E5-02F4-421A-6BF3-DDA2C070F934}"/>
              </a:ext>
            </a:extLst>
          </p:cNvPr>
          <p:cNvSpPr txBox="1"/>
          <p:nvPr/>
        </p:nvSpPr>
        <p:spPr>
          <a:xfrm>
            <a:off x="208052" y="77263"/>
            <a:ext cx="6308862" cy="520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FFFF00"/>
                </a:solidFill>
                <a:latin typeface="Trebuchet MS"/>
              </a:rPr>
              <a:t>Data Pre-Processing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10D3EF-58BB-79B7-43E6-3585531BE1CA}"/>
              </a:ext>
            </a:extLst>
          </p:cNvPr>
          <p:cNvSpPr/>
          <p:nvPr/>
        </p:nvSpPr>
        <p:spPr>
          <a:xfrm flipH="1">
            <a:off x="1233305" y="2225582"/>
            <a:ext cx="5888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Data Cleaning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49C726-A1EB-E429-A879-880EBA2A56DF}"/>
              </a:ext>
            </a:extLst>
          </p:cNvPr>
          <p:cNvSpPr/>
          <p:nvPr/>
        </p:nvSpPr>
        <p:spPr>
          <a:xfrm flipH="1">
            <a:off x="1233305" y="4176858"/>
            <a:ext cx="5888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Data Integration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C0D4CA-20C5-9810-F7F2-0E5B097EE08F}"/>
              </a:ext>
            </a:extLst>
          </p:cNvPr>
          <p:cNvSpPr/>
          <p:nvPr/>
        </p:nvSpPr>
        <p:spPr>
          <a:xfrm flipH="1">
            <a:off x="6720131" y="2225582"/>
            <a:ext cx="44158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Data Reduction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ECB3B4-3AAE-9590-35CC-FF7425EBF38F}"/>
              </a:ext>
            </a:extLst>
          </p:cNvPr>
          <p:cNvSpPr/>
          <p:nvPr/>
        </p:nvSpPr>
        <p:spPr>
          <a:xfrm flipH="1">
            <a:off x="6727954" y="4172116"/>
            <a:ext cx="4742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Data Transformation</a:t>
            </a:r>
          </a:p>
        </p:txBody>
      </p:sp>
      <p:cxnSp>
        <p:nvCxnSpPr>
          <p:cNvPr id="19" name="Straight Connector">
            <a:extLst>
              <a:ext uri="{FF2B5EF4-FFF2-40B4-BE49-F238E27FC236}">
                <a16:creationId xmlns:a16="http://schemas.microsoft.com/office/drawing/2014/main" id="{5B9F09A2-9F18-732A-4492-2DB1A05A7E14}"/>
              </a:ext>
            </a:extLst>
          </p:cNvPr>
          <p:cNvCxnSpPr>
            <a:cxnSpLocks/>
          </p:cNvCxnSpPr>
          <p:nvPr/>
        </p:nvCxnSpPr>
        <p:spPr>
          <a:xfrm>
            <a:off x="1056065" y="1842247"/>
            <a:ext cx="0" cy="3545704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">
            <a:extLst>
              <a:ext uri="{FF2B5EF4-FFF2-40B4-BE49-F238E27FC236}">
                <a16:creationId xmlns:a16="http://schemas.microsoft.com/office/drawing/2014/main" id="{31020D42-67C1-5071-9C44-96A4088AF236}"/>
              </a:ext>
            </a:extLst>
          </p:cNvPr>
          <p:cNvCxnSpPr>
            <a:cxnSpLocks/>
          </p:cNvCxnSpPr>
          <p:nvPr/>
        </p:nvCxnSpPr>
        <p:spPr>
          <a:xfrm>
            <a:off x="6512857" y="1887071"/>
            <a:ext cx="0" cy="3545704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DFF7692-0AD9-B91A-B734-208FBD6C8D40}"/>
              </a:ext>
            </a:extLst>
          </p:cNvPr>
          <p:cNvSpPr/>
          <p:nvPr/>
        </p:nvSpPr>
        <p:spPr>
          <a:xfrm flipH="1">
            <a:off x="151041" y="2225581"/>
            <a:ext cx="727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1</a:t>
            </a:r>
            <a:endParaRPr lang="en-US" sz="2800" b="1" dirty="0">
              <a:solidFill>
                <a:srgbClr val="FFFF00"/>
              </a:solidFill>
              <a:effectLst>
                <a:glow rad="63500">
                  <a:srgbClr val="FFFF00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43E102-0D2F-7EAC-3AD5-270C17448FF2}"/>
              </a:ext>
            </a:extLst>
          </p:cNvPr>
          <p:cNvSpPr/>
          <p:nvPr/>
        </p:nvSpPr>
        <p:spPr>
          <a:xfrm flipH="1">
            <a:off x="151041" y="4172115"/>
            <a:ext cx="727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2</a:t>
            </a:r>
            <a:endParaRPr lang="en-US" sz="2800" b="1" dirty="0">
              <a:solidFill>
                <a:srgbClr val="FFFF00"/>
              </a:solidFill>
              <a:effectLst>
                <a:glow rad="63500">
                  <a:srgbClr val="FFFF00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55FC19-BCE1-8940-90EB-81983CD4A8D4}"/>
              </a:ext>
            </a:extLst>
          </p:cNvPr>
          <p:cNvSpPr/>
          <p:nvPr/>
        </p:nvSpPr>
        <p:spPr>
          <a:xfrm flipH="1">
            <a:off x="5681435" y="2225580"/>
            <a:ext cx="727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3</a:t>
            </a:r>
            <a:endParaRPr lang="en-US" sz="2800" b="1" dirty="0">
              <a:solidFill>
                <a:srgbClr val="FFFF00"/>
              </a:solidFill>
              <a:effectLst>
                <a:glow rad="63500">
                  <a:srgbClr val="FFFF00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FBDCC6-64EA-C23A-3805-B49B299F52D6}"/>
              </a:ext>
            </a:extLst>
          </p:cNvPr>
          <p:cNvSpPr/>
          <p:nvPr/>
        </p:nvSpPr>
        <p:spPr>
          <a:xfrm flipH="1">
            <a:off x="5677524" y="4172114"/>
            <a:ext cx="727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4</a:t>
            </a:r>
            <a:endParaRPr lang="en-US" sz="2800" b="1" dirty="0">
              <a:solidFill>
                <a:srgbClr val="FFFF00"/>
              </a:solidFill>
              <a:effectLst>
                <a:glow rad="63500">
                  <a:srgbClr val="FFFF00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36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13" grpId="0"/>
      <p:bldP spid="14" grpId="0"/>
      <p:bldP spid="22" grpId="0"/>
      <p:bldP spid="23" grpId="0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;p2">
            <a:extLst>
              <a:ext uri="{FF2B5EF4-FFF2-40B4-BE49-F238E27FC236}">
                <a16:creationId xmlns:a16="http://schemas.microsoft.com/office/drawing/2014/main" id="{CA5C20E5-02F4-421A-6BF3-DDA2C070F934}"/>
              </a:ext>
            </a:extLst>
          </p:cNvPr>
          <p:cNvSpPr txBox="1"/>
          <p:nvPr/>
        </p:nvSpPr>
        <p:spPr>
          <a:xfrm>
            <a:off x="208052" y="77263"/>
            <a:ext cx="6308862" cy="520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FFFF00"/>
                </a:solidFill>
                <a:latin typeface="Trebuchet MS"/>
              </a:rPr>
              <a:t>Features Generalization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707211-BC40-4BF0-3533-F37547CF2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44" y="720726"/>
            <a:ext cx="6410512" cy="54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9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;p2">
            <a:extLst>
              <a:ext uri="{FF2B5EF4-FFF2-40B4-BE49-F238E27FC236}">
                <a16:creationId xmlns:a16="http://schemas.microsoft.com/office/drawing/2014/main" id="{CA5C20E5-02F4-421A-6BF3-DDA2C070F934}"/>
              </a:ext>
            </a:extLst>
          </p:cNvPr>
          <p:cNvSpPr txBox="1"/>
          <p:nvPr/>
        </p:nvSpPr>
        <p:spPr>
          <a:xfrm>
            <a:off x="208052" y="77263"/>
            <a:ext cx="6308862" cy="520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FFFF00"/>
                </a:solidFill>
                <a:latin typeface="Trebuchet MS"/>
              </a:rPr>
              <a:t>Machine Learning Models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2648E1-73E5-DA39-B88B-DCD6DC015122}"/>
              </a:ext>
            </a:extLst>
          </p:cNvPr>
          <p:cNvSpPr/>
          <p:nvPr/>
        </p:nvSpPr>
        <p:spPr>
          <a:xfrm flipH="1">
            <a:off x="2413119" y="1029013"/>
            <a:ext cx="5888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Logistic Regression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B29A8C-5D9C-7692-8BE9-F660BCEE84CA}"/>
              </a:ext>
            </a:extLst>
          </p:cNvPr>
          <p:cNvSpPr/>
          <p:nvPr/>
        </p:nvSpPr>
        <p:spPr>
          <a:xfrm flipH="1">
            <a:off x="2413119" y="1947895"/>
            <a:ext cx="7251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Support Vector Machine (SVM)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4AC2C3-1BE0-419A-5AA2-296642E319A6}"/>
              </a:ext>
            </a:extLst>
          </p:cNvPr>
          <p:cNvSpPr/>
          <p:nvPr/>
        </p:nvSpPr>
        <p:spPr>
          <a:xfrm flipH="1">
            <a:off x="2413119" y="2866777"/>
            <a:ext cx="6579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 Nearest Neighbors (K-NN)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820F4-77D3-2AE6-BF62-7E02F152E103}"/>
              </a:ext>
            </a:extLst>
          </p:cNvPr>
          <p:cNvSpPr/>
          <p:nvPr/>
        </p:nvSpPr>
        <p:spPr>
          <a:xfrm flipH="1">
            <a:off x="2413119" y="3785659"/>
            <a:ext cx="8475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Gradient Boosting Decision Trees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71C76-0546-FDF3-41B7-B7C8B68E4EF8}"/>
              </a:ext>
            </a:extLst>
          </p:cNvPr>
          <p:cNvSpPr/>
          <p:nvPr/>
        </p:nvSpPr>
        <p:spPr>
          <a:xfrm flipH="1">
            <a:off x="2413119" y="4704541"/>
            <a:ext cx="8475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AdaBoost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A8C000-5061-7D72-732E-2146AEB796CE}"/>
              </a:ext>
            </a:extLst>
          </p:cNvPr>
          <p:cNvSpPr/>
          <p:nvPr/>
        </p:nvSpPr>
        <p:spPr>
          <a:xfrm flipH="1">
            <a:off x="2413119" y="5623423"/>
            <a:ext cx="8475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Random Forests</a:t>
            </a:r>
          </a:p>
        </p:txBody>
      </p:sp>
      <p:cxnSp>
        <p:nvCxnSpPr>
          <p:cNvPr id="9" name="Straight Connector">
            <a:extLst>
              <a:ext uri="{FF2B5EF4-FFF2-40B4-BE49-F238E27FC236}">
                <a16:creationId xmlns:a16="http://schemas.microsoft.com/office/drawing/2014/main" id="{036D2BB8-D77C-2E96-EBAA-408FD79A2519}"/>
              </a:ext>
            </a:extLst>
          </p:cNvPr>
          <p:cNvCxnSpPr>
            <a:cxnSpLocks/>
          </p:cNvCxnSpPr>
          <p:nvPr/>
        </p:nvCxnSpPr>
        <p:spPr>
          <a:xfrm>
            <a:off x="2145276" y="597472"/>
            <a:ext cx="0" cy="6260528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4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;p2">
            <a:extLst>
              <a:ext uri="{FF2B5EF4-FFF2-40B4-BE49-F238E27FC236}">
                <a16:creationId xmlns:a16="http://schemas.microsoft.com/office/drawing/2014/main" id="{CA5C20E5-02F4-421A-6BF3-DDA2C070F934}"/>
              </a:ext>
            </a:extLst>
          </p:cNvPr>
          <p:cNvSpPr txBox="1"/>
          <p:nvPr/>
        </p:nvSpPr>
        <p:spPr>
          <a:xfrm>
            <a:off x="208052" y="77263"/>
            <a:ext cx="6308862" cy="520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>
                <a:solidFill>
                  <a:srgbClr val="FFFF00"/>
                </a:solidFill>
                <a:latin typeface="Trebuchet MS"/>
              </a:rPr>
              <a:t>Nested Cross Validation</a:t>
            </a:r>
            <a:endParaRPr lang="en-US" sz="3200" b="1" dirty="0">
              <a:solidFill>
                <a:srgbClr val="FFFF00"/>
              </a:solidFill>
              <a:latin typeface="Trebuchet MS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AD7A42C3-49F6-FCC2-C91A-F14FF399D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8063"/>
            <a:ext cx="12192000" cy="484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90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EAA87E-F24D-75AE-B4BD-5B4D63D97B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7567" y="2810435"/>
            <a:ext cx="11496865" cy="1311620"/>
          </a:xfrm>
        </p:spPr>
        <p:txBody>
          <a:bodyPr/>
          <a:lstStyle/>
          <a:p>
            <a:r>
              <a:rPr lang="en-US" sz="7200" dirty="0">
                <a:latin typeface="Trebuchet MS" panose="020B0703020202090204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644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;p2">
            <a:extLst>
              <a:ext uri="{FF2B5EF4-FFF2-40B4-BE49-F238E27FC236}">
                <a16:creationId xmlns:a16="http://schemas.microsoft.com/office/drawing/2014/main" id="{CA5C20E5-02F4-421A-6BF3-DDA2C070F934}"/>
              </a:ext>
            </a:extLst>
          </p:cNvPr>
          <p:cNvSpPr txBox="1"/>
          <p:nvPr/>
        </p:nvSpPr>
        <p:spPr>
          <a:xfrm>
            <a:off x="208052" y="77263"/>
            <a:ext cx="6308862" cy="520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FFFF00"/>
                </a:solidFill>
                <a:latin typeface="Trebuchet MS"/>
              </a:rPr>
              <a:t>Results</a:t>
            </a:r>
          </a:p>
        </p:txBody>
      </p:sp>
      <p:pic>
        <p:nvPicPr>
          <p:cNvPr id="3" name="Picture 2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CB184846-3336-1694-5005-BCD6FB7F6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47" y="597472"/>
            <a:ext cx="8479118" cy="589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;p2">
            <a:extLst>
              <a:ext uri="{FF2B5EF4-FFF2-40B4-BE49-F238E27FC236}">
                <a16:creationId xmlns:a16="http://schemas.microsoft.com/office/drawing/2014/main" id="{CA5C20E5-02F4-421A-6BF3-DDA2C070F934}"/>
              </a:ext>
            </a:extLst>
          </p:cNvPr>
          <p:cNvSpPr txBox="1"/>
          <p:nvPr/>
        </p:nvSpPr>
        <p:spPr>
          <a:xfrm>
            <a:off x="208052" y="77263"/>
            <a:ext cx="6308862" cy="520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FFFF00"/>
                </a:solidFill>
                <a:latin typeface="Trebuchet MS"/>
              </a:rPr>
              <a:t>Final Recommendations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C7A0F320-5AAF-C32D-7F01-7070F1656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4913"/>
            <a:ext cx="12192000" cy="4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05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;p2">
            <a:extLst>
              <a:ext uri="{FF2B5EF4-FFF2-40B4-BE49-F238E27FC236}">
                <a16:creationId xmlns:a16="http://schemas.microsoft.com/office/drawing/2014/main" id="{AF1674D9-0A10-E50A-D2C0-BF3254F78858}"/>
              </a:ext>
            </a:extLst>
          </p:cNvPr>
          <p:cNvSpPr txBox="1"/>
          <p:nvPr/>
        </p:nvSpPr>
        <p:spPr>
          <a:xfrm>
            <a:off x="1097349" y="2586809"/>
            <a:ext cx="9997300" cy="1956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swald"/>
              <a:buNone/>
            </a:pPr>
            <a:r>
              <a:rPr lang="en-US" sz="13800" b="1" u="none" strike="noStrike" cap="none">
                <a:solidFill>
                  <a:schemeClr val="lt1"/>
                </a:solidFill>
                <a:latin typeface="Trebuchet MS" panose="020B0703020202090204" pitchFamily="34" charset="0"/>
                <a:ea typeface="Oswald"/>
                <a:cs typeface="Arial Black" panose="020B0604020202020204" pitchFamily="34" charset="0"/>
                <a:sym typeface="Oswald"/>
              </a:rPr>
              <a:t>Thank You!</a:t>
            </a:r>
            <a:endParaRPr sz="13800" b="1" u="none" strike="noStrike" cap="none">
              <a:solidFill>
                <a:schemeClr val="lt1"/>
              </a:solidFill>
              <a:latin typeface="Trebuchet MS" panose="020B0703020202090204" pitchFamily="34" charset="0"/>
              <a:ea typeface="Oswald"/>
              <a:cs typeface="Arial Black" panose="020B0604020202020204" pitchFamily="34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86553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;p2">
            <a:extLst>
              <a:ext uri="{FF2B5EF4-FFF2-40B4-BE49-F238E27FC236}">
                <a16:creationId xmlns:a16="http://schemas.microsoft.com/office/drawing/2014/main" id="{CA5C20E5-02F4-421A-6BF3-DDA2C070F934}"/>
              </a:ext>
            </a:extLst>
          </p:cNvPr>
          <p:cNvSpPr txBox="1"/>
          <p:nvPr/>
        </p:nvSpPr>
        <p:spPr>
          <a:xfrm>
            <a:off x="422853" y="343505"/>
            <a:ext cx="10657124" cy="81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Trebuchet MS"/>
                <a:sym typeface="Oswald"/>
              </a:rPr>
              <a:t>Reference</a:t>
            </a:r>
            <a:endParaRPr lang="en-US" sz="3200" b="1" dirty="0">
              <a:solidFill>
                <a:schemeClr val="lt1"/>
              </a:solidFill>
              <a:latin typeface="Trebuchet MS"/>
            </a:endParaRPr>
          </a:p>
          <a:p>
            <a:pPr>
              <a:lnSpc>
                <a:spcPct val="90000"/>
              </a:lnSpc>
            </a:pPr>
            <a:endParaRPr lang="en-US" sz="3200" b="1" dirty="0">
              <a:solidFill>
                <a:schemeClr val="lt1"/>
              </a:solidFill>
              <a:latin typeface="Trebuchet MS"/>
              <a:cs typeface="Arial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BBE4693-CED8-10A1-B395-3BC3A7CFA505}"/>
              </a:ext>
            </a:extLst>
          </p:cNvPr>
          <p:cNvSpPr txBox="1">
            <a:spLocks/>
          </p:cNvSpPr>
          <p:nvPr/>
        </p:nvSpPr>
        <p:spPr>
          <a:xfrm>
            <a:off x="122816" y="1157288"/>
            <a:ext cx="12069184" cy="45372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FFFFFF"/>
              </a:buClr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Andika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Rachman</a:t>
            </a:r>
            <a:r>
              <a:rPr lang="en-US" sz="2400" dirty="0">
                <a:solidFill>
                  <a:schemeClr val="bg1"/>
                </a:solidFill>
              </a:rPr>
              <a:t>, R.M. </a:t>
            </a:r>
            <a:r>
              <a:rPr lang="en-US" sz="2400" dirty="0" err="1">
                <a:solidFill>
                  <a:schemeClr val="bg1"/>
                </a:solidFill>
              </a:rPr>
              <a:t>Chandima</a:t>
            </a:r>
            <a:r>
              <a:rPr lang="en-US" sz="2400" dirty="0">
                <a:solidFill>
                  <a:schemeClr val="bg1"/>
                </a:solidFill>
              </a:rPr>
              <a:t> Ratnayake, </a:t>
            </a:r>
            <a:r>
              <a:rPr lang="en-US" sz="2400" i="1" dirty="0">
                <a:solidFill>
                  <a:schemeClr val="bg1"/>
                </a:solidFill>
              </a:rPr>
              <a:t>Machine learning approach for risk-based inspection screening assessment</a:t>
            </a:r>
            <a:r>
              <a:rPr lang="en-US" sz="2400" dirty="0">
                <a:solidFill>
                  <a:schemeClr val="bg1"/>
                </a:solidFill>
              </a:rPr>
              <a:t>, Reliability Engineering &amp; System Safety, Volume 185, 2019, Pages 518-532, ISSN 0951-8320, https://</a:t>
            </a:r>
            <a:r>
              <a:rPr lang="en-US" sz="2400" dirty="0" err="1">
                <a:solidFill>
                  <a:schemeClr val="bg1"/>
                </a:solidFill>
              </a:rPr>
              <a:t>doi.org</a:t>
            </a:r>
            <a:r>
              <a:rPr lang="en-US" sz="2400" dirty="0">
                <a:solidFill>
                  <a:schemeClr val="bg1"/>
                </a:solidFill>
              </a:rPr>
              <a:t>/10.1016/j.ress.2019.02.008.</a:t>
            </a:r>
            <a:endParaRPr lang="en-US" sz="2400" dirty="0">
              <a:solidFill>
                <a:schemeClr val="bg1"/>
              </a:solidFill>
              <a:latin typeface="Trebuchet MS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22549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EAA87E-F24D-75AE-B4BD-5B4D63D97B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7567" y="2445659"/>
            <a:ext cx="11496865" cy="1545771"/>
          </a:xfrm>
        </p:spPr>
        <p:txBody>
          <a:bodyPr/>
          <a:lstStyle/>
          <a:p>
            <a:r>
              <a:rPr lang="en-US" sz="11500" dirty="0">
                <a:latin typeface="Trebuchet MS" panose="020B0703020202090204" pitchFamily="34" charset="0"/>
              </a:rPr>
              <a:t>Introduction</a:t>
            </a:r>
          </a:p>
          <a:p>
            <a:endParaRPr lang="en-US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23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;p2">
            <a:extLst>
              <a:ext uri="{FF2B5EF4-FFF2-40B4-BE49-F238E27FC236}">
                <a16:creationId xmlns:a16="http://schemas.microsoft.com/office/drawing/2014/main" id="{CA5C20E5-02F4-421A-6BF3-DDA2C070F934}"/>
              </a:ext>
            </a:extLst>
          </p:cNvPr>
          <p:cNvSpPr txBox="1"/>
          <p:nvPr/>
        </p:nvSpPr>
        <p:spPr>
          <a:xfrm>
            <a:off x="208051" y="77263"/>
            <a:ext cx="6657205" cy="998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FFFF00"/>
                </a:solidFill>
                <a:latin typeface="Trebuchet MS"/>
              </a:rPr>
              <a:t>Introduction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BBE4693-CED8-10A1-B395-3BC3A7CFA505}"/>
              </a:ext>
            </a:extLst>
          </p:cNvPr>
          <p:cNvSpPr txBox="1">
            <a:spLocks/>
          </p:cNvSpPr>
          <p:nvPr/>
        </p:nvSpPr>
        <p:spPr>
          <a:xfrm>
            <a:off x="364796" y="976345"/>
            <a:ext cx="11712391" cy="49053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bg1"/>
              </a:solidFill>
              <a:latin typeface="Trebuchet M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03AB1-1E16-097B-C1FC-28368A2B2F27}"/>
              </a:ext>
            </a:extLst>
          </p:cNvPr>
          <p:cNvSpPr txBox="1"/>
          <p:nvPr/>
        </p:nvSpPr>
        <p:spPr>
          <a:xfrm>
            <a:off x="364796" y="1454457"/>
            <a:ext cx="10389871" cy="4456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FFFF"/>
              </a:buClr>
              <a:buFont typeface="Courier New" panose="02070309020205020404" pitchFamily="49" charset="0"/>
              <a:buChar char="o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Inspecting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all equipment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is not cost-effective </a:t>
            </a:r>
          </a:p>
          <a:p>
            <a:pPr marL="342900" indent="-342900">
              <a:lnSpc>
                <a:spcPct val="150000"/>
              </a:lnSpc>
              <a:buClr>
                <a:srgbClr val="FFFFFF"/>
              </a:buClr>
              <a:buFont typeface="Courier New" panose="02070309020205020404" pitchFamily="49" charset="0"/>
              <a:buChar char="o"/>
              <a:defRPr/>
            </a:pPr>
            <a:r>
              <a:rPr lang="en-US" sz="2400" noProof="0" dirty="0">
                <a:solidFill>
                  <a:srgbClr val="FFFFFF"/>
                </a:solidFill>
                <a:latin typeface="Trebuchet MS"/>
              </a:rPr>
              <a:t>Risk Based Inspection (RBI) is more optimal.</a:t>
            </a:r>
          </a:p>
          <a:p>
            <a:pPr marL="342900" indent="-342900">
              <a:lnSpc>
                <a:spcPct val="150000"/>
              </a:lnSpc>
              <a:buClr>
                <a:srgbClr val="FFFFFF"/>
              </a:buClr>
              <a:buFont typeface="Courier New" panose="02070309020205020404" pitchFamily="49" charset="0"/>
              <a:buChar char="o"/>
              <a:defRPr/>
            </a:pP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Focus on inspecting</a:t>
            </a:r>
            <a:r>
              <a:rPr kumimoji="0" lang="en-US" sz="2400" b="0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”High-Risk” Equipment</a:t>
            </a:r>
          </a:p>
          <a:p>
            <a:pPr marL="342900" indent="-342900">
              <a:lnSpc>
                <a:spcPct val="150000"/>
              </a:lnSpc>
              <a:buClr>
                <a:srgbClr val="FFFFFF"/>
              </a:buClr>
              <a:buFont typeface="Courier New" panose="02070309020205020404" pitchFamily="49" charset="0"/>
              <a:buChar char="o"/>
              <a:defRPr/>
            </a:pPr>
            <a:r>
              <a:rPr lang="en-US" sz="2400" baseline="0" noProof="0" dirty="0">
                <a:solidFill>
                  <a:srgbClr val="FFFFFF"/>
                </a:solidFill>
                <a:latin typeface="Trebuchet MS"/>
              </a:rPr>
              <a:t>Screening equipment depends highly on </a:t>
            </a:r>
            <a:r>
              <a:rPr lang="en-US" sz="2400" u="sng" baseline="0" noProof="0" dirty="0">
                <a:solidFill>
                  <a:srgbClr val="FFFFFF"/>
                </a:solidFill>
                <a:latin typeface="Trebuchet MS"/>
              </a:rPr>
              <a:t>engineering judgment</a:t>
            </a:r>
          </a:p>
          <a:p>
            <a:pPr marL="342900" indent="-342900">
              <a:lnSpc>
                <a:spcPct val="150000"/>
              </a:lnSpc>
              <a:buClr>
                <a:srgbClr val="FFFFFF"/>
              </a:buClr>
              <a:buFont typeface="Courier New" panose="02070309020205020404" pitchFamily="49" charset="0"/>
              <a:buChar char="o"/>
              <a:defRPr/>
            </a:pPr>
            <a:r>
              <a:rPr lang="en-US" sz="2400" dirty="0">
                <a:solidFill>
                  <a:srgbClr val="FFFFFF"/>
                </a:solidFill>
                <a:latin typeface="Trebuchet MS"/>
              </a:rPr>
              <a:t>This makes it vulnerable to human </a:t>
            </a:r>
            <a:r>
              <a:rPr lang="en-US" sz="2400" u="sng" dirty="0">
                <a:solidFill>
                  <a:srgbClr val="FFFFFF"/>
                </a:solidFill>
                <a:latin typeface="Trebuchet MS"/>
              </a:rPr>
              <a:t>Biases and </a:t>
            </a:r>
            <a:r>
              <a:rPr lang="en-US" sz="2400" u="sng" baseline="0" noProof="0" dirty="0">
                <a:solidFill>
                  <a:srgbClr val="FFFFFF"/>
                </a:solidFill>
                <a:latin typeface="Trebuchet MS"/>
              </a:rPr>
              <a:t>Errors</a:t>
            </a:r>
          </a:p>
          <a:p>
            <a:pPr marL="342900" indent="-342900">
              <a:lnSpc>
                <a:spcPct val="150000"/>
              </a:lnSpc>
              <a:buClr>
                <a:srgbClr val="FFFFFF"/>
              </a:buClr>
              <a:buFont typeface="Courier New" panose="02070309020205020404" pitchFamily="49" charset="0"/>
              <a:buChar char="o"/>
              <a:defRPr/>
            </a:pPr>
            <a:r>
              <a:rPr kumimoji="0" lang="en-US" sz="2400" b="0" i="0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In this paper: Machine Learning was utilized to increase subjectivity</a:t>
            </a:r>
          </a:p>
          <a:p>
            <a:pPr marL="342900" indent="-342900">
              <a:lnSpc>
                <a:spcPct val="150000"/>
              </a:lnSpc>
              <a:buClr>
                <a:srgbClr val="FFFFFF"/>
              </a:buClr>
              <a:buFont typeface="Courier New" panose="02070309020205020404" pitchFamily="49" charset="0"/>
              <a:buChar char="o"/>
              <a:defRPr/>
            </a:pPr>
            <a:r>
              <a:rPr lang="en-US" sz="2400" dirty="0">
                <a:solidFill>
                  <a:srgbClr val="FFFFFF"/>
                </a:solidFill>
                <a:latin typeface="Trebuchet MS"/>
              </a:rPr>
              <a:t>Dataset: 3 onshore &amp; </a:t>
            </a:r>
            <a:r>
              <a:rPr kumimoji="0" lang="en-US" sz="2400" b="0" i="0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</a:rPr>
              <a:t> 4 offshore gas and oil production and processing units. </a:t>
            </a:r>
            <a:endParaRPr kumimoji="0" lang="en-US" sz="2400" b="0" i="0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879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EAA87E-F24D-75AE-B4BD-5B4D63D97B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7567" y="2810435"/>
            <a:ext cx="11496865" cy="1311620"/>
          </a:xfrm>
        </p:spPr>
        <p:txBody>
          <a:bodyPr/>
          <a:lstStyle/>
          <a:p>
            <a:r>
              <a:rPr lang="en-US" sz="7200" dirty="0">
                <a:latin typeface="Trebuchet MS" panose="020B0703020202090204" pitchFamily="34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60295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;p2">
            <a:extLst>
              <a:ext uri="{FF2B5EF4-FFF2-40B4-BE49-F238E27FC236}">
                <a16:creationId xmlns:a16="http://schemas.microsoft.com/office/drawing/2014/main" id="{CA5C20E5-02F4-421A-6BF3-DDA2C070F934}"/>
              </a:ext>
            </a:extLst>
          </p:cNvPr>
          <p:cNvSpPr txBox="1"/>
          <p:nvPr/>
        </p:nvSpPr>
        <p:spPr>
          <a:xfrm>
            <a:off x="208052" y="77263"/>
            <a:ext cx="6308862" cy="520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FFFF00"/>
                </a:solidFill>
                <a:latin typeface="Trebuchet MS"/>
              </a:rPr>
              <a:t>Risk Based Inspection (RBI)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ACF2C8-E705-EEED-A4B4-A1278444EEC6}"/>
              </a:ext>
            </a:extLst>
          </p:cNvPr>
          <p:cNvSpPr txBox="1"/>
          <p:nvPr/>
        </p:nvSpPr>
        <p:spPr>
          <a:xfrm>
            <a:off x="7518399" y="228140"/>
            <a:ext cx="4673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rebuchet MS" panose="020B0703020202090204" pitchFamily="34" charset="0"/>
              </a:rPr>
              <a:t>(HE, G., &amp; HADJICONSTANTINOU, N., 2003)</a:t>
            </a:r>
            <a:endParaRPr lang="en-US" dirty="0"/>
          </a:p>
        </p:txBody>
      </p:sp>
      <p:pic>
        <p:nvPicPr>
          <p:cNvPr id="16" name="Picture 15" descr="A diagram of a risk assessment process&#10;&#10;Description automatically generated">
            <a:extLst>
              <a:ext uri="{FF2B5EF4-FFF2-40B4-BE49-F238E27FC236}">
                <a16:creationId xmlns:a16="http://schemas.microsoft.com/office/drawing/2014/main" id="{FFEDF492-D188-8EA9-9F80-97AEF8E07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88" y="1165131"/>
            <a:ext cx="10144623" cy="45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;p2">
            <a:extLst>
              <a:ext uri="{FF2B5EF4-FFF2-40B4-BE49-F238E27FC236}">
                <a16:creationId xmlns:a16="http://schemas.microsoft.com/office/drawing/2014/main" id="{CA5C20E5-02F4-421A-6BF3-DDA2C070F934}"/>
              </a:ext>
            </a:extLst>
          </p:cNvPr>
          <p:cNvSpPr txBox="1"/>
          <p:nvPr/>
        </p:nvSpPr>
        <p:spPr>
          <a:xfrm>
            <a:off x="208052" y="77263"/>
            <a:ext cx="6308862" cy="520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FFFF00"/>
                </a:solidFill>
                <a:latin typeface="Trebuchet MS"/>
              </a:rPr>
              <a:t>Risk Matrix</a:t>
            </a:r>
          </a:p>
        </p:txBody>
      </p:sp>
      <p:pic>
        <p:nvPicPr>
          <p:cNvPr id="18" name="Picture 17" descr="A diagram of a risk assessment&#10;&#10;Description automatically generated with medium confidence">
            <a:extLst>
              <a:ext uri="{FF2B5EF4-FFF2-40B4-BE49-F238E27FC236}">
                <a16:creationId xmlns:a16="http://schemas.microsoft.com/office/drawing/2014/main" id="{CB194135-FAA1-91B7-4D00-E7B131A37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82" y="699247"/>
            <a:ext cx="9252313" cy="545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5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;p2">
            <a:extLst>
              <a:ext uri="{FF2B5EF4-FFF2-40B4-BE49-F238E27FC236}">
                <a16:creationId xmlns:a16="http://schemas.microsoft.com/office/drawing/2014/main" id="{CA5C20E5-02F4-421A-6BF3-DDA2C070F934}"/>
              </a:ext>
            </a:extLst>
          </p:cNvPr>
          <p:cNvSpPr txBox="1"/>
          <p:nvPr/>
        </p:nvSpPr>
        <p:spPr>
          <a:xfrm>
            <a:off x="208052" y="77263"/>
            <a:ext cx="6308862" cy="520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FFFF00"/>
                </a:solidFill>
                <a:latin typeface="Trebuchet MS"/>
              </a:rPr>
              <a:t>Dataset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AD0400-397B-47EA-10F7-D74DD6709FDB}"/>
              </a:ext>
            </a:extLst>
          </p:cNvPr>
          <p:cNvGrpSpPr>
            <a:grpSpLocks noChangeAspect="1"/>
          </p:cNvGrpSpPr>
          <p:nvPr/>
        </p:nvGrpSpPr>
        <p:grpSpPr>
          <a:xfrm>
            <a:off x="522062" y="1314693"/>
            <a:ext cx="1186946" cy="1003476"/>
            <a:chOff x="1190011" y="2414752"/>
            <a:chExt cx="3476160" cy="2938842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281CB5C-D03E-5F00-E322-1D4820A25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5426" t="9143" r="11483" b="28127"/>
            <a:stretch/>
          </p:blipFill>
          <p:spPr>
            <a:xfrm>
              <a:off x="2647407" y="2414752"/>
              <a:ext cx="2018764" cy="2938842"/>
            </a:xfrm>
            <a:prstGeom prst="rect">
              <a:avLst/>
            </a:prstGeom>
            <a:effectLst>
              <a:glow rad="63500">
                <a:srgbClr val="00FFFF">
                  <a:alpha val="40000"/>
                </a:srgbClr>
              </a:glow>
            </a:effectLst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2449DFB-5E6A-5C19-643B-BEDC273B1C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4318" t="9143" r="54574" b="28127"/>
            <a:stretch/>
          </p:blipFill>
          <p:spPr>
            <a:xfrm>
              <a:off x="1190011" y="2414752"/>
              <a:ext cx="1457396" cy="2938842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910D3EF-58BB-79B7-43E6-3585531BE1CA}"/>
              </a:ext>
            </a:extLst>
          </p:cNvPr>
          <p:cNvSpPr/>
          <p:nvPr/>
        </p:nvSpPr>
        <p:spPr>
          <a:xfrm flipH="1">
            <a:off x="1977803" y="1493265"/>
            <a:ext cx="5888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RBI Detailed Assessment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AAF921-613E-6690-8FF0-FFBACE54B728}"/>
              </a:ext>
            </a:extLst>
          </p:cNvPr>
          <p:cNvSpPr/>
          <p:nvPr/>
        </p:nvSpPr>
        <p:spPr>
          <a:xfrm flipH="1">
            <a:off x="953091" y="3197649"/>
            <a:ext cx="22798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bg1"/>
                </a:solidFill>
                <a:effectLst>
                  <a:glow rad="76200">
                    <a:schemeClr val="bg1"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Onshore</a:t>
            </a:r>
          </a:p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3</a:t>
            </a:r>
            <a:endParaRPr lang="en-US" sz="2400" b="1" dirty="0">
              <a:solidFill>
                <a:srgbClr val="FFFF00"/>
              </a:solidFill>
              <a:effectLst>
                <a:glow rad="63500">
                  <a:srgbClr val="FFFF00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958E6F-DA15-DA2A-31CE-5A94BE96B5E4}"/>
              </a:ext>
            </a:extLst>
          </p:cNvPr>
          <p:cNvSpPr/>
          <p:nvPr/>
        </p:nvSpPr>
        <p:spPr>
          <a:xfrm flipH="1">
            <a:off x="953091" y="4548005"/>
            <a:ext cx="22798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bg1"/>
                </a:solidFill>
                <a:effectLst>
                  <a:glow rad="76200">
                    <a:schemeClr val="bg1"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Offshore</a:t>
            </a:r>
          </a:p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4</a:t>
            </a:r>
            <a:endParaRPr lang="en-US" sz="2400" b="1" dirty="0">
              <a:solidFill>
                <a:srgbClr val="FFFF00"/>
              </a:solidFill>
              <a:effectLst>
                <a:glow rad="63500">
                  <a:srgbClr val="FFFF00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55BEE2-B17D-A768-C7BF-DD3D28525CFB}"/>
              </a:ext>
            </a:extLst>
          </p:cNvPr>
          <p:cNvSpPr/>
          <p:nvPr/>
        </p:nvSpPr>
        <p:spPr>
          <a:xfrm flipH="1">
            <a:off x="4504359" y="3197649"/>
            <a:ext cx="32922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bg1"/>
                </a:solidFill>
                <a:effectLst>
                  <a:glow rad="76200">
                    <a:schemeClr val="bg1"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Pressure Vessels</a:t>
            </a:r>
          </a:p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200</a:t>
            </a:r>
            <a:endParaRPr lang="en-US" sz="2400" b="1" dirty="0">
              <a:solidFill>
                <a:srgbClr val="FFFF00"/>
              </a:solidFill>
              <a:effectLst>
                <a:glow rad="63500">
                  <a:srgbClr val="FFFF00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76FDD5-9558-7594-5069-B4CE48BCF067}"/>
              </a:ext>
            </a:extLst>
          </p:cNvPr>
          <p:cNvSpPr/>
          <p:nvPr/>
        </p:nvSpPr>
        <p:spPr>
          <a:xfrm flipH="1">
            <a:off x="4504359" y="4548005"/>
            <a:ext cx="31197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bg1"/>
                </a:solidFill>
                <a:effectLst>
                  <a:glow rad="76200">
                    <a:schemeClr val="bg1"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Pipelines</a:t>
            </a:r>
          </a:p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3,000</a:t>
            </a:r>
            <a:endParaRPr lang="en-US" sz="2400" b="1" dirty="0">
              <a:solidFill>
                <a:srgbClr val="FFFF00"/>
              </a:solidFill>
              <a:effectLst>
                <a:glow rad="63500">
                  <a:srgbClr val="FFFF00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8D03F9-40F3-C9FA-7A66-4AB991F5A586}"/>
              </a:ext>
            </a:extLst>
          </p:cNvPr>
          <p:cNvSpPr/>
          <p:nvPr/>
        </p:nvSpPr>
        <p:spPr>
          <a:xfrm flipH="1">
            <a:off x="8415660" y="3640064"/>
            <a:ext cx="3119715" cy="1446550"/>
          </a:xfrm>
          <a:prstGeom prst="rect">
            <a:avLst/>
          </a:prstGeom>
          <a:effectLst>
            <a:glow rad="127000">
              <a:srgbClr val="7AFFF8"/>
            </a:glo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400" b="1" dirty="0">
                <a:solidFill>
                  <a:srgbClr val="7AFFF8"/>
                </a:solidFill>
                <a:effectLst>
                  <a:glow rad="76200">
                    <a:srgbClr val="7AFFF8">
                      <a:alpha val="2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Instance</a:t>
            </a:r>
          </a:p>
          <a:p>
            <a:pPr algn="ctr">
              <a:defRPr/>
            </a:pPr>
            <a:r>
              <a:rPr lang="en-US" sz="4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1,581</a:t>
            </a:r>
            <a:endParaRPr lang="en-US" sz="3600" b="1" dirty="0">
              <a:solidFill>
                <a:srgbClr val="FFFF00"/>
              </a:solidFill>
              <a:effectLst>
                <a:glow rad="63500">
                  <a:srgbClr val="FFFF00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cxnSp>
        <p:nvCxnSpPr>
          <p:cNvPr id="16" name="Straight Connector">
            <a:extLst>
              <a:ext uri="{FF2B5EF4-FFF2-40B4-BE49-F238E27FC236}">
                <a16:creationId xmlns:a16="http://schemas.microsoft.com/office/drawing/2014/main" id="{E562F84F-8493-C171-F0CF-FF388BC87510}"/>
              </a:ext>
            </a:extLst>
          </p:cNvPr>
          <p:cNvCxnSpPr>
            <a:cxnSpLocks/>
          </p:cNvCxnSpPr>
          <p:nvPr/>
        </p:nvCxnSpPr>
        <p:spPr>
          <a:xfrm>
            <a:off x="773677" y="3075057"/>
            <a:ext cx="0" cy="274320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">
            <a:extLst>
              <a:ext uri="{FF2B5EF4-FFF2-40B4-BE49-F238E27FC236}">
                <a16:creationId xmlns:a16="http://schemas.microsoft.com/office/drawing/2014/main" id="{BB8DEB8D-B91A-59FF-1744-F497F950D4CE}"/>
              </a:ext>
            </a:extLst>
          </p:cNvPr>
          <p:cNvCxnSpPr>
            <a:cxnSpLocks/>
          </p:cNvCxnSpPr>
          <p:nvPr/>
        </p:nvCxnSpPr>
        <p:spPr>
          <a:xfrm>
            <a:off x="4329056" y="3075057"/>
            <a:ext cx="0" cy="274320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">
            <a:extLst>
              <a:ext uri="{FF2B5EF4-FFF2-40B4-BE49-F238E27FC236}">
                <a16:creationId xmlns:a16="http://schemas.microsoft.com/office/drawing/2014/main" id="{D682945D-C1DD-40BB-9305-83A8064B4A1F}"/>
              </a:ext>
            </a:extLst>
          </p:cNvPr>
          <p:cNvCxnSpPr>
            <a:cxnSpLocks/>
          </p:cNvCxnSpPr>
          <p:nvPr/>
        </p:nvCxnSpPr>
        <p:spPr>
          <a:xfrm>
            <a:off x="8525436" y="5136313"/>
            <a:ext cx="2744970" cy="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05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;p2">
            <a:extLst>
              <a:ext uri="{FF2B5EF4-FFF2-40B4-BE49-F238E27FC236}">
                <a16:creationId xmlns:a16="http://schemas.microsoft.com/office/drawing/2014/main" id="{CA5C20E5-02F4-421A-6BF3-DDA2C070F934}"/>
              </a:ext>
            </a:extLst>
          </p:cNvPr>
          <p:cNvSpPr txBox="1"/>
          <p:nvPr/>
        </p:nvSpPr>
        <p:spPr>
          <a:xfrm>
            <a:off x="208052" y="77263"/>
            <a:ext cx="6308862" cy="520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FFFF00"/>
                </a:solidFill>
                <a:latin typeface="Trebuchet MS"/>
              </a:rPr>
              <a:t>Dataset Features</a:t>
            </a:r>
          </a:p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FFFF00"/>
                </a:solidFill>
                <a:latin typeface="Trebuchet MS"/>
              </a:rPr>
              <a:t>&amp; Outputs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BDAA9B-8C90-19F9-3464-56DDEBCAE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894" y="0"/>
            <a:ext cx="7176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5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;p2">
            <a:extLst>
              <a:ext uri="{FF2B5EF4-FFF2-40B4-BE49-F238E27FC236}">
                <a16:creationId xmlns:a16="http://schemas.microsoft.com/office/drawing/2014/main" id="{CA5C20E5-02F4-421A-6BF3-DDA2C070F934}"/>
              </a:ext>
            </a:extLst>
          </p:cNvPr>
          <p:cNvSpPr txBox="1"/>
          <p:nvPr/>
        </p:nvSpPr>
        <p:spPr>
          <a:xfrm>
            <a:off x="208052" y="77263"/>
            <a:ext cx="6308862" cy="520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FFFF00"/>
                </a:solidFill>
                <a:latin typeface="Trebuchet MS"/>
              </a:rPr>
              <a:t>Features Selection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FE5E0BA3-562B-B290-7D18-DAC47A7F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3675"/>
            <a:ext cx="12192000" cy="153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AAAD230-B972-AD63-9416-D2D30B806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3031647"/>
            <a:ext cx="72898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GN 591 Presentation" id="{D5B658C6-8B63-DB4B-959C-C581A74F2018}" vid="{49F2C725-9585-504C-9E09-C0EF4C1B5DC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9800fa0-36b4-4e71-9885-a2a11f996c37">
      <UserInfo>
        <DisplayName>Naif Alshehab (Student)</DisplayName>
        <AccountId>15</AccountId>
        <AccountType/>
      </UserInfo>
    </SharedWithUsers>
    <lcf76f155ced4ddcb4097134ff3c332f xmlns="0372fdb8-f2bf-49a5-8d7e-949595564a6d">
      <Terms xmlns="http://schemas.microsoft.com/office/infopath/2007/PartnerControls"/>
    </lcf76f155ced4ddcb4097134ff3c332f>
    <TaxCatchAll xmlns="99800fa0-36b4-4e71-9885-a2a11f996c3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E074C8B2D3E54FA6319D4E506E4F69" ma:contentTypeVersion="11" ma:contentTypeDescription="Create a new document." ma:contentTypeScope="" ma:versionID="5251ec89a93355826e714f671119989c">
  <xsd:schema xmlns:xsd="http://www.w3.org/2001/XMLSchema" xmlns:xs="http://www.w3.org/2001/XMLSchema" xmlns:p="http://schemas.microsoft.com/office/2006/metadata/properties" xmlns:ns2="0372fdb8-f2bf-49a5-8d7e-949595564a6d" xmlns:ns3="99800fa0-36b4-4e71-9885-a2a11f996c37" targetNamespace="http://schemas.microsoft.com/office/2006/metadata/properties" ma:root="true" ma:fieldsID="a5bf55ae4a78e33af3f63b1b77bc4a5d" ns2:_="" ns3:_="">
    <xsd:import namespace="0372fdb8-f2bf-49a5-8d7e-949595564a6d"/>
    <xsd:import namespace="99800fa0-36b4-4e71-9885-a2a11f996c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72fdb8-f2bf-49a5-8d7e-949595564a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2892c282-ceba-42ac-8ce1-c7c398cdd30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800fa0-36b4-4e71-9885-a2a11f996c3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232b22c6-7620-4ff8-ac07-f63d19934ba5}" ma:internalName="TaxCatchAll" ma:showField="CatchAllData" ma:web="99800fa0-36b4-4e71-9885-a2a11f996c3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71B699-7739-4213-92E6-5769C18BBE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72087E-051C-41EF-8FF2-3F04A50DD465}">
  <ds:schemaRefs>
    <ds:schemaRef ds:uri="99800fa0-36b4-4e71-9885-a2a11f996c37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0372fdb8-f2bf-49a5-8d7e-949595564a6d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47DF79D-E286-424D-BAD8-E67271CA2A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72fdb8-f2bf-49a5-8d7e-949595564a6d"/>
    <ds:schemaRef ds:uri="99800fa0-36b4-4e71-9885-a2a11f996c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62696</TotalTime>
  <Words>288</Words>
  <Application>Microsoft Office PowerPoint</Application>
  <PresentationFormat>Widescreen</PresentationFormat>
  <Paragraphs>81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Courier New</vt:lpstr>
      <vt:lpstr>Gotham</vt:lpstr>
      <vt:lpstr>Gotham Book</vt:lpstr>
      <vt:lpstr>Oswald</vt:lpstr>
      <vt:lpstr>Trebuchet MS</vt:lpstr>
      <vt:lpstr>office theme</vt:lpstr>
      <vt:lpstr>Office Theme</vt:lpstr>
      <vt:lpstr>1_Office Theme</vt:lpstr>
      <vt:lpstr>ECMC Project  Machine Learning Approach for Risk-Based Inspection Screening assessment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Naif Alshehab (Student)</cp:lastModifiedBy>
  <cp:revision>86</cp:revision>
  <dcterms:created xsi:type="dcterms:W3CDTF">2023-08-30T20:32:43Z</dcterms:created>
  <dcterms:modified xsi:type="dcterms:W3CDTF">2024-01-31T22:26:50Z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0x01010056E074C8B2D3E54FA6319D4E506E4F69</vt:lpwstr>
  </property>
</Properties>
</file>